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21" r:id="rId6"/>
    <p:sldId id="320" r:id="rId7"/>
    <p:sldId id="311" r:id="rId8"/>
    <p:sldId id="323" r:id="rId9"/>
    <p:sldId id="313" r:id="rId10"/>
    <p:sldId id="322" r:id="rId11"/>
    <p:sldId id="312" r:id="rId12"/>
    <p:sldId id="315" r:id="rId13"/>
  </p:sldIdLst>
  <p:sldSz cx="12188825" cy="6858000"/>
  <p:notesSz cx="6858000" cy="9144000"/>
  <p:custDataLst>
    <p:tags r:id="rId16"/>
  </p:custData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318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7C36E-E458-4E13-A35A-2F92E21EABC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D1CF9DD-2A41-4793-8FE5-8E33ADAF12F6}">
      <dgm:prSet phldrT="[Text]"/>
      <dgm:spPr/>
      <dgm:t>
        <a:bodyPr/>
        <a:lstStyle/>
        <a:p>
          <a:r>
            <a:rPr lang="de-DE" dirty="0"/>
            <a:t>Matura</a:t>
          </a:r>
        </a:p>
        <a:p>
          <a:r>
            <a:rPr lang="de-DE" dirty="0"/>
            <a:t>BG od. BRG</a:t>
          </a:r>
        </a:p>
      </dgm:t>
    </dgm:pt>
    <dgm:pt modelId="{FF83231F-C5EB-4A18-8328-3963046BB368}" type="parTrans" cxnId="{15DEF0BE-3FBE-4358-8841-FF851CDC21B4}">
      <dgm:prSet/>
      <dgm:spPr/>
      <dgm:t>
        <a:bodyPr/>
        <a:lstStyle/>
        <a:p>
          <a:endParaRPr lang="de-DE"/>
        </a:p>
      </dgm:t>
    </dgm:pt>
    <dgm:pt modelId="{66A80715-AC9B-46BB-9084-6E94531B2939}" type="sibTrans" cxnId="{15DEF0BE-3FBE-4358-8841-FF851CDC21B4}">
      <dgm:prSet/>
      <dgm:spPr/>
      <dgm:t>
        <a:bodyPr/>
        <a:lstStyle/>
        <a:p>
          <a:endParaRPr lang="de-DE"/>
        </a:p>
      </dgm:t>
    </dgm:pt>
    <dgm:pt modelId="{4EFF6750-BB55-4FC6-82E7-1640464BB0CD}">
      <dgm:prSet phldrT="[Text]"/>
      <dgm:spPr/>
      <dgm:t>
        <a:bodyPr/>
        <a:lstStyle/>
        <a:p>
          <a:r>
            <a:rPr lang="de-DE" dirty="0"/>
            <a:t>12 Monate Praxis</a:t>
          </a:r>
        </a:p>
      </dgm:t>
    </dgm:pt>
    <dgm:pt modelId="{346FDC35-B839-4AED-98A7-B0BA4F9DD46B}" type="parTrans" cxnId="{4AACBFDC-2381-4067-AEB8-71917BDE736A}">
      <dgm:prSet/>
      <dgm:spPr/>
      <dgm:t>
        <a:bodyPr/>
        <a:lstStyle/>
        <a:p>
          <a:endParaRPr lang="de-DE"/>
        </a:p>
      </dgm:t>
    </dgm:pt>
    <dgm:pt modelId="{7F297A64-70B9-440D-AFEA-CEE1D8793BF0}" type="sibTrans" cxnId="{4AACBFDC-2381-4067-AEB8-71917BDE736A}">
      <dgm:prSet/>
      <dgm:spPr/>
      <dgm:t>
        <a:bodyPr/>
        <a:lstStyle/>
        <a:p>
          <a:endParaRPr lang="de-DE"/>
        </a:p>
      </dgm:t>
    </dgm:pt>
    <dgm:pt modelId="{970D55E4-7167-4224-AC1F-24D0D9B7EE69}">
      <dgm:prSet phldrT="[Text]"/>
      <dgm:spPr/>
      <dgm:t>
        <a:bodyPr/>
        <a:lstStyle/>
        <a:p>
          <a:r>
            <a:rPr lang="de-DE" dirty="0"/>
            <a:t>Zulassung</a:t>
          </a:r>
        </a:p>
      </dgm:t>
    </dgm:pt>
    <dgm:pt modelId="{61F26FAA-15BE-44EF-98FD-D64565F967E3}" type="parTrans" cxnId="{413DF8E9-60A0-4F04-880E-43AAA8A5C433}">
      <dgm:prSet/>
      <dgm:spPr/>
      <dgm:t>
        <a:bodyPr/>
        <a:lstStyle/>
        <a:p>
          <a:endParaRPr lang="de-DE"/>
        </a:p>
      </dgm:t>
    </dgm:pt>
    <dgm:pt modelId="{219936EC-14F5-4EC6-92F0-E7DE2E6FC9E2}" type="sibTrans" cxnId="{413DF8E9-60A0-4F04-880E-43AAA8A5C433}">
      <dgm:prSet/>
      <dgm:spPr/>
      <dgm:t>
        <a:bodyPr/>
        <a:lstStyle/>
        <a:p>
          <a:endParaRPr lang="de-DE"/>
        </a:p>
      </dgm:t>
    </dgm:pt>
    <dgm:pt modelId="{FF553684-FB60-4D85-AC07-24B216310447}" type="pres">
      <dgm:prSet presAssocID="{0747C36E-E458-4E13-A35A-2F92E21EABCC}" presName="Name0" presStyleCnt="0">
        <dgm:presLayoutVars>
          <dgm:dir/>
          <dgm:animLvl val="lvl"/>
          <dgm:resizeHandles val="exact"/>
        </dgm:presLayoutVars>
      </dgm:prSet>
      <dgm:spPr/>
    </dgm:pt>
    <dgm:pt modelId="{EC18488F-C199-4620-8722-633A38972EA1}" type="pres">
      <dgm:prSet presAssocID="{3D1CF9DD-2A41-4793-8FE5-8E33ADAF12F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1694D72-70BE-4A55-955C-5CC4EA123038}" type="pres">
      <dgm:prSet presAssocID="{66A80715-AC9B-46BB-9084-6E94531B2939}" presName="parTxOnlySpace" presStyleCnt="0"/>
      <dgm:spPr/>
    </dgm:pt>
    <dgm:pt modelId="{79D8B98B-7B05-49D4-B2F4-36AF19A4447B}" type="pres">
      <dgm:prSet presAssocID="{4EFF6750-BB55-4FC6-82E7-1640464BB0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66CBE09-1423-40D0-A77C-6CF25BD7A267}" type="pres">
      <dgm:prSet presAssocID="{7F297A64-70B9-440D-AFEA-CEE1D8793BF0}" presName="parTxOnlySpace" presStyleCnt="0"/>
      <dgm:spPr/>
    </dgm:pt>
    <dgm:pt modelId="{BBF36A4B-A450-46B1-8448-FF4EACF08203}" type="pres">
      <dgm:prSet presAssocID="{970D55E4-7167-4224-AC1F-24D0D9B7EE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FF04B58-DF06-4FAF-8964-A581FFE1B482}" type="presOf" srcId="{0747C36E-E458-4E13-A35A-2F92E21EABCC}" destId="{FF553684-FB60-4D85-AC07-24B216310447}" srcOrd="0" destOrd="0" presId="urn:microsoft.com/office/officeart/2005/8/layout/chevron1"/>
    <dgm:cxn modelId="{4AC29089-CF5F-4D76-A6F3-137587F90235}" type="presOf" srcId="{4EFF6750-BB55-4FC6-82E7-1640464BB0CD}" destId="{79D8B98B-7B05-49D4-B2F4-36AF19A4447B}" srcOrd="0" destOrd="0" presId="urn:microsoft.com/office/officeart/2005/8/layout/chevron1"/>
    <dgm:cxn modelId="{15DEF0BE-3FBE-4358-8841-FF851CDC21B4}" srcId="{0747C36E-E458-4E13-A35A-2F92E21EABCC}" destId="{3D1CF9DD-2A41-4793-8FE5-8E33ADAF12F6}" srcOrd="0" destOrd="0" parTransId="{FF83231F-C5EB-4A18-8328-3963046BB368}" sibTransId="{66A80715-AC9B-46BB-9084-6E94531B2939}"/>
    <dgm:cxn modelId="{4AACBFDC-2381-4067-AEB8-71917BDE736A}" srcId="{0747C36E-E458-4E13-A35A-2F92E21EABCC}" destId="{4EFF6750-BB55-4FC6-82E7-1640464BB0CD}" srcOrd="1" destOrd="0" parTransId="{346FDC35-B839-4AED-98A7-B0BA4F9DD46B}" sibTransId="{7F297A64-70B9-440D-AFEA-CEE1D8793BF0}"/>
    <dgm:cxn modelId="{E930E7DF-8DD5-485B-8975-1BA4E6067166}" type="presOf" srcId="{970D55E4-7167-4224-AC1F-24D0D9B7EE69}" destId="{BBF36A4B-A450-46B1-8448-FF4EACF08203}" srcOrd="0" destOrd="0" presId="urn:microsoft.com/office/officeart/2005/8/layout/chevron1"/>
    <dgm:cxn modelId="{413DF8E9-60A0-4F04-880E-43AAA8A5C433}" srcId="{0747C36E-E458-4E13-A35A-2F92E21EABCC}" destId="{970D55E4-7167-4224-AC1F-24D0D9B7EE69}" srcOrd="2" destOrd="0" parTransId="{61F26FAA-15BE-44EF-98FD-D64565F967E3}" sibTransId="{219936EC-14F5-4EC6-92F0-E7DE2E6FC9E2}"/>
    <dgm:cxn modelId="{C4E6EBEA-E8E8-4B66-AD06-52DA802108A0}" type="presOf" srcId="{3D1CF9DD-2A41-4793-8FE5-8E33ADAF12F6}" destId="{EC18488F-C199-4620-8722-633A38972EA1}" srcOrd="0" destOrd="0" presId="urn:microsoft.com/office/officeart/2005/8/layout/chevron1"/>
    <dgm:cxn modelId="{41E906C3-990E-4E62-94ED-72CC1C1CFAC5}" type="presParOf" srcId="{FF553684-FB60-4D85-AC07-24B216310447}" destId="{EC18488F-C199-4620-8722-633A38972EA1}" srcOrd="0" destOrd="0" presId="urn:microsoft.com/office/officeart/2005/8/layout/chevron1"/>
    <dgm:cxn modelId="{C49ED912-A108-4474-980E-3085D0F4F0BD}" type="presParOf" srcId="{FF553684-FB60-4D85-AC07-24B216310447}" destId="{D1694D72-70BE-4A55-955C-5CC4EA123038}" srcOrd="1" destOrd="0" presId="urn:microsoft.com/office/officeart/2005/8/layout/chevron1"/>
    <dgm:cxn modelId="{3DB042E0-A743-41FA-969A-490556B0878E}" type="presParOf" srcId="{FF553684-FB60-4D85-AC07-24B216310447}" destId="{79D8B98B-7B05-49D4-B2F4-36AF19A4447B}" srcOrd="2" destOrd="0" presId="urn:microsoft.com/office/officeart/2005/8/layout/chevron1"/>
    <dgm:cxn modelId="{7414BEB0-EE27-4D76-AB1E-EA93E67562BD}" type="presParOf" srcId="{FF553684-FB60-4D85-AC07-24B216310447}" destId="{266CBE09-1423-40D0-A77C-6CF25BD7A267}" srcOrd="3" destOrd="0" presId="urn:microsoft.com/office/officeart/2005/8/layout/chevron1"/>
    <dgm:cxn modelId="{58EA7B16-3027-4D7C-B52B-B83749C76115}" type="presParOf" srcId="{FF553684-FB60-4D85-AC07-24B216310447}" destId="{BBF36A4B-A450-46B1-8448-FF4EACF0820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488F-C199-4620-8722-633A38972EA1}">
      <dsp:nvSpPr>
        <dsp:cNvPr id="0" name=""/>
        <dsp:cNvSpPr/>
      </dsp:nvSpPr>
      <dsp:spPr>
        <a:xfrm>
          <a:off x="2676" y="1405319"/>
          <a:ext cx="3260400" cy="1304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Matura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BG od. BRG</a:t>
          </a:r>
        </a:p>
      </dsp:txBody>
      <dsp:txXfrm>
        <a:off x="654756" y="1405319"/>
        <a:ext cx="1956240" cy="1304160"/>
      </dsp:txXfrm>
    </dsp:sp>
    <dsp:sp modelId="{79D8B98B-7B05-49D4-B2F4-36AF19A4447B}">
      <dsp:nvSpPr>
        <dsp:cNvPr id="0" name=""/>
        <dsp:cNvSpPr/>
      </dsp:nvSpPr>
      <dsp:spPr>
        <a:xfrm>
          <a:off x="2937037" y="1405319"/>
          <a:ext cx="3260400" cy="1304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12 Monate Praxis</a:t>
          </a:r>
        </a:p>
      </dsp:txBody>
      <dsp:txXfrm>
        <a:off x="3589117" y="1405319"/>
        <a:ext cx="1956240" cy="1304160"/>
      </dsp:txXfrm>
    </dsp:sp>
    <dsp:sp modelId="{BBF36A4B-A450-46B1-8448-FF4EACF08203}">
      <dsp:nvSpPr>
        <dsp:cNvPr id="0" name=""/>
        <dsp:cNvSpPr/>
      </dsp:nvSpPr>
      <dsp:spPr>
        <a:xfrm>
          <a:off x="5871397" y="1405319"/>
          <a:ext cx="3260400" cy="1304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Zulassung</a:t>
          </a:r>
        </a:p>
      </dsp:txBody>
      <dsp:txXfrm>
        <a:off x="6523477" y="1405319"/>
        <a:ext cx="1956240" cy="130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5D25CC-CE2B-44FC-97DA-587FCC13922E}" type="datetime1">
              <a:rPr lang="de-DE" smtClean="0"/>
              <a:pPr algn="r" rtl="0"/>
              <a:t>29.05.2021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832C949-ED9C-45D4-8A60-90C89D3B8584}" type="datetime1">
              <a:rPr lang="de-DE" smtClean="0"/>
              <a:pPr/>
              <a:t>29.05.2021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9E67C-9D02-45EC-B214-7132036CA0E2}" type="datetime1">
              <a:rPr lang="de-DE" noProof="0" smtClean="0"/>
              <a:pPr/>
              <a:t>29.05.2021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0FAB6A-C057-4550-9260-DE7EF7F686AF}" type="datetime1">
              <a:rPr lang="de-DE" noProof="0" smtClean="0"/>
              <a:pPr/>
              <a:t>29.05.2021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3BEA5D-0888-4F93-8E94-34D310102D57}" type="datetime1">
              <a:rPr lang="de-DE" smtClean="0"/>
              <a:pPr/>
              <a:t>29.05.2021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C737EE-66BB-4D7F-898E-CF1D06F8E110}" type="datetime1">
              <a:rPr lang="de-DE" smtClean="0"/>
              <a:pPr/>
              <a:t>29.05.2021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dirty="0"/>
              <a:t>​</a:t>
            </a:r>
            <a:fld id="{8B789056-64C5-46DE-95B1-DA257F473F68}" type="datetime1">
              <a:rPr lang="de-DE" smtClean="0"/>
              <a:pPr/>
              <a:t>29.05.2021</a:t>
            </a:fld>
            <a:r>
              <a:rPr lang="de-DE" dirty="0"/>
              <a:t>​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FF739-A1FF-4B0F-A80D-4A7600AF59B6}" type="datetime1">
              <a:rPr lang="de-DE" noProof="0" smtClean="0"/>
              <a:pPr/>
              <a:t>29.05.2021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B1CAE9-9EFE-4152-8504-84F83B03DD44}" type="datetime1">
              <a:rPr lang="de-DE" smtClean="0"/>
              <a:pPr/>
              <a:t>29.05.2021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AF6054-D64A-4276-A67A-52D6E88FBE84}" type="datetime1">
              <a:rPr lang="de-DE" smtClean="0"/>
              <a:pPr/>
              <a:t>29.05.2021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374C35-0B4F-422D-B236-94C4FF2C6562}" type="datetime1">
              <a:rPr lang="de-DE" noProof="0" smtClean="0"/>
              <a:pPr/>
              <a:t>29.05.2021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2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041F81-F908-46F2-978C-0D5782D2F71E}" type="datetime1">
              <a:rPr lang="de-DE" noProof="0" smtClean="0"/>
              <a:pPr/>
              <a:t>29.05.2021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8FAC-1E42-46E2-B290-2D4CF62A4174}" type="datetime1">
              <a:rPr lang="de-DE" smtClean="0"/>
              <a:pPr/>
              <a:t>29.05.2021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it-lehre.wien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ktikaboerse.com/" TargetMode="External"/><Relationship Id="rId2" Type="http://schemas.openxmlformats.org/officeDocument/2006/relationships/hyperlink" Target="https://lehrbetriebsuebersicht.wko.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" dirty="0"/>
              <a:t>LAP Ausbildung</a:t>
            </a:r>
            <a:br>
              <a:rPr lang="de" dirty="0"/>
            </a:br>
            <a:r>
              <a:rPr lang="de" dirty="0"/>
              <a:t>am BG/BRG Weiz</a:t>
            </a: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de-AT" dirty="0"/>
              <a:t>Applikationsentwicklung – </a:t>
            </a:r>
            <a:r>
              <a:rPr lang="de-AT" dirty="0" err="1"/>
              <a:t>Coding</a:t>
            </a:r>
            <a:r>
              <a:rPr lang="de-AT" dirty="0"/>
              <a:t> </a:t>
            </a:r>
          </a:p>
          <a:p>
            <a:r>
              <a:rPr lang="de-AT" dirty="0"/>
              <a:t>IT-Technik - Systemtechnik </a:t>
            </a:r>
          </a:p>
          <a:p>
            <a:r>
              <a:rPr lang="de-AT" dirty="0"/>
              <a:t>IT-Technik - Betriebstechnik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Vorteile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Fertige Berufsausbildung mit Matura (vs. Lehre mit Matura)</a:t>
            </a:r>
          </a:p>
          <a:p>
            <a:r>
              <a:rPr lang="de-AT" dirty="0"/>
              <a:t>Vorweis einer Praxis</a:t>
            </a:r>
          </a:p>
          <a:p>
            <a:r>
              <a:rPr lang="de-AT" dirty="0"/>
              <a:t>Verdienstmöglichkeit</a:t>
            </a:r>
          </a:p>
          <a:p>
            <a:r>
              <a:rPr lang="de-AT" dirty="0"/>
              <a:t>Große Nachfrage von IT-Fachkräfte in verschiedenen Branchen</a:t>
            </a:r>
          </a:p>
          <a:p>
            <a:r>
              <a:rPr lang="de-AT" dirty="0"/>
              <a:t>Vorkenntnisse für Studium und Beruf</a:t>
            </a:r>
          </a:p>
        </p:txBody>
      </p:sp>
    </p:spTree>
    <p:extLst>
      <p:ext uri="{BB962C8B-B14F-4D97-AF65-F5344CB8AC3E}">
        <p14:creationId xmlns:p14="http://schemas.microsoft.com/office/powerpoint/2010/main" val="37432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" dirty="0"/>
              <a:t>Übersicht</a:t>
            </a:r>
            <a:br>
              <a:rPr lang="de" dirty="0"/>
            </a:br>
            <a:r>
              <a:rPr lang="de" dirty="0">
                <a:hlinkClick r:id="rId2"/>
              </a:rPr>
              <a:t>www.it-lehre.wien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type="body" idx="1"/>
          </p:nvPr>
        </p:nvSpPr>
        <p:spPr>
          <a:xfrm>
            <a:off x="166903" y="2132856"/>
            <a:ext cx="4416552" cy="762000"/>
          </a:xfrm>
        </p:spPr>
        <p:txBody>
          <a:bodyPr/>
          <a:lstStyle/>
          <a:p>
            <a:r>
              <a:rPr lang="de-AT" dirty="0"/>
              <a:t>Applikationsentwicklung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66903" y="2971056"/>
            <a:ext cx="4181838" cy="3482279"/>
          </a:xfrm>
        </p:spPr>
        <p:txBody>
          <a:bodyPr>
            <a:normAutofit fontScale="62500" lnSpcReduction="20000"/>
          </a:bodyPr>
          <a:lstStyle/>
          <a:p>
            <a:r>
              <a:rPr lang="de-AT" dirty="0"/>
              <a:t>Grundkenntnisse der Programmierung</a:t>
            </a:r>
          </a:p>
          <a:p>
            <a:r>
              <a:rPr lang="de-AT" dirty="0"/>
              <a:t>Netzwerk- und Hardwaregrundlagen</a:t>
            </a:r>
          </a:p>
          <a:p>
            <a:pPr lvl="0"/>
            <a:r>
              <a:rPr lang="de-AT" dirty="0"/>
              <a:t>Erstellen einer Software mit Datenbankzugriff</a:t>
            </a:r>
          </a:p>
          <a:p>
            <a:pPr lvl="0"/>
            <a:r>
              <a:rPr lang="de-AT" dirty="0"/>
              <a:t>Verschiedene Algorithmen</a:t>
            </a:r>
          </a:p>
          <a:p>
            <a:pPr lvl="0"/>
            <a:r>
              <a:rPr lang="de-AT" dirty="0"/>
              <a:t>Verwenden von verschiedenen Programmiersprachen (Java, C#, SQL, </a:t>
            </a:r>
            <a:r>
              <a:rPr lang="de-AT" dirty="0" err="1"/>
              <a:t>Javascript</a:t>
            </a:r>
            <a:r>
              <a:rPr lang="de-AT" dirty="0"/>
              <a:t>, PHP, usw.)</a:t>
            </a:r>
          </a:p>
          <a:p>
            <a:pPr lvl="0"/>
            <a:r>
              <a:rPr lang="de-AT" dirty="0"/>
              <a:t>Objektorientierte Programmierung</a:t>
            </a:r>
          </a:p>
          <a:p>
            <a:pPr lvl="0"/>
            <a:r>
              <a:rPr lang="de-AT" dirty="0"/>
              <a:t>Fehlersuche und -behebung</a:t>
            </a:r>
          </a:p>
          <a:p>
            <a:r>
              <a:rPr lang="de-AT" dirty="0"/>
              <a:t>Dokumentation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>
          <a:xfrm>
            <a:off x="4461963" y="2132856"/>
            <a:ext cx="4741095" cy="762000"/>
          </a:xfrm>
        </p:spPr>
        <p:txBody>
          <a:bodyPr/>
          <a:lstStyle/>
          <a:p>
            <a:r>
              <a:rPr lang="de-AT" dirty="0"/>
              <a:t>Betriebstechnik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>
          <a:xfrm>
            <a:off x="4461964" y="2971057"/>
            <a:ext cx="3720680" cy="3482278"/>
          </a:xfrm>
        </p:spPr>
        <p:txBody>
          <a:bodyPr>
            <a:normAutofit fontScale="62500" lnSpcReduction="20000"/>
          </a:bodyPr>
          <a:lstStyle/>
          <a:p>
            <a:r>
              <a:rPr lang="de-AT" b="1" dirty="0">
                <a:solidFill>
                  <a:srgbClr val="FFFF00"/>
                </a:solidFill>
              </a:rPr>
              <a:t>Vorgang im Unternehmen</a:t>
            </a:r>
          </a:p>
          <a:p>
            <a:r>
              <a:rPr lang="de-AT" b="1" dirty="0">
                <a:solidFill>
                  <a:srgbClr val="FFFF00"/>
                </a:solidFill>
              </a:rPr>
              <a:t>weniger Kundenkontakt</a:t>
            </a:r>
          </a:p>
          <a:p>
            <a:r>
              <a:rPr lang="de-AT" dirty="0"/>
              <a:t>Hardwaretechnik </a:t>
            </a:r>
          </a:p>
          <a:p>
            <a:r>
              <a:rPr lang="de-AT" dirty="0"/>
              <a:t>lfd. Hardware testen, tauschen</a:t>
            </a:r>
          </a:p>
          <a:p>
            <a:r>
              <a:rPr lang="de-AT" dirty="0"/>
              <a:t>Planen, Testen mit Applikationsentwickler</a:t>
            </a:r>
          </a:p>
          <a:p>
            <a:r>
              <a:rPr lang="de-AT" dirty="0"/>
              <a:t>Definiert HW, Fehler korrigieren</a:t>
            </a:r>
          </a:p>
          <a:p>
            <a:r>
              <a:rPr lang="de-AT" dirty="0"/>
              <a:t>Firewall, OSI-Modell</a:t>
            </a:r>
          </a:p>
          <a:p>
            <a:r>
              <a:rPr lang="de-AT" dirty="0"/>
              <a:t>Netzwerkgrundlagen, Sicherheit</a:t>
            </a:r>
          </a:p>
          <a:p>
            <a:r>
              <a:rPr lang="de-AT" dirty="0"/>
              <a:t>Dokumentation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50855" y="195262"/>
            <a:ext cx="2731872" cy="1958519"/>
            <a:chOff x="3646368" y="124206"/>
            <a:chExt cx="2731872" cy="195851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865" y="124206"/>
              <a:ext cx="2619375" cy="1743075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646368" y="1867281"/>
              <a:ext cx="1422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800" dirty="0"/>
                <a:t>https://www.berufslexikon.at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466915" y="195262"/>
            <a:ext cx="2722777" cy="1995185"/>
            <a:chOff x="8511290" y="195262"/>
            <a:chExt cx="2722777" cy="199518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692" y="195262"/>
              <a:ext cx="2619375" cy="1743075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8511290" y="1975003"/>
              <a:ext cx="1422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800" dirty="0"/>
                <a:t>https://www.berufslexikon.at</a:t>
              </a:r>
            </a:p>
          </p:txBody>
        </p:sp>
      </p:grpSp>
      <p:sp>
        <p:nvSpPr>
          <p:cNvPr id="17" name="Textplatzhalter 3"/>
          <p:cNvSpPr txBox="1">
            <a:spLocks/>
          </p:cNvSpPr>
          <p:nvPr/>
        </p:nvSpPr>
        <p:spPr>
          <a:xfrm>
            <a:off x="8295866" y="2099901"/>
            <a:ext cx="474109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Systemtechnik </a:t>
            </a:r>
            <a:endParaRPr lang="de-AT" dirty="0"/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>
            <a:off x="8295867" y="2938100"/>
            <a:ext cx="3631193" cy="365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b="1" dirty="0">
                <a:solidFill>
                  <a:srgbClr val="FFFF00"/>
                </a:solidFill>
              </a:rPr>
              <a:t>Externe Tätigkeiten</a:t>
            </a:r>
          </a:p>
          <a:p>
            <a:r>
              <a:rPr lang="de-AT" b="1" dirty="0">
                <a:solidFill>
                  <a:srgbClr val="FFFF00"/>
                </a:solidFill>
              </a:rPr>
              <a:t>Kundenkontakt</a:t>
            </a:r>
          </a:p>
          <a:p>
            <a:r>
              <a:rPr lang="de-AT" dirty="0"/>
              <a:t>Netzwerkkomponenten wie Router, Server, Proxys und Switch</a:t>
            </a:r>
          </a:p>
          <a:p>
            <a:r>
              <a:rPr lang="de-AT" dirty="0"/>
              <a:t>VLAN konfigurieren </a:t>
            </a:r>
          </a:p>
          <a:p>
            <a:r>
              <a:rPr lang="de-AT" dirty="0"/>
              <a:t>Leistungsfähigkeit der HW</a:t>
            </a:r>
          </a:p>
          <a:p>
            <a:r>
              <a:rPr lang="de-AT" dirty="0"/>
              <a:t>Plant  und Konfiguriert</a:t>
            </a:r>
          </a:p>
          <a:p>
            <a:r>
              <a:rPr lang="de-AT" dirty="0"/>
              <a:t>ISO / OSI-Modell</a:t>
            </a:r>
          </a:p>
          <a:p>
            <a:r>
              <a:rPr lang="de-AT" dirty="0"/>
              <a:t>Netzwerkgrundlagen, Sicherheit</a:t>
            </a:r>
          </a:p>
          <a:p>
            <a:r>
              <a:rPr lang="de-AT" dirty="0"/>
              <a:t>Dokumentation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15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 uiExpand="1" build="p"/>
      <p:bldP spid="4" grpId="0" build="p"/>
      <p:bldP spid="5" grpId="0" uiExpand="1" build="p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 dirty="0"/>
              <a:t>Vorbereitungskurse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62034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500"/>
              </a:spcAft>
            </a:pPr>
            <a:r>
              <a:rPr lang="de-AT" dirty="0"/>
              <a:t>Netzwerk- und Hardwaregrundlagen</a:t>
            </a:r>
          </a:p>
          <a:p>
            <a:pPr>
              <a:spcAft>
                <a:spcPts val="3500"/>
              </a:spcAft>
            </a:pPr>
            <a:r>
              <a:rPr lang="de-AT" dirty="0"/>
              <a:t>Datenbanken</a:t>
            </a:r>
          </a:p>
          <a:p>
            <a:pPr>
              <a:spcAft>
                <a:spcPts val="3500"/>
              </a:spcAft>
            </a:pPr>
            <a:r>
              <a:rPr lang="de-AT" dirty="0"/>
              <a:t>Programmieren Grundlagen</a:t>
            </a:r>
          </a:p>
          <a:p>
            <a:pPr>
              <a:spcAft>
                <a:spcPts val="3500"/>
              </a:spcAft>
            </a:pPr>
            <a:r>
              <a:rPr lang="de-AT" dirty="0"/>
              <a:t>Dynamische Webseiten mit </a:t>
            </a:r>
            <a:br>
              <a:rPr lang="de-AT" dirty="0"/>
            </a:br>
            <a:r>
              <a:rPr lang="de-AT" dirty="0"/>
              <a:t>Datenbankanbindung (C#, MSSQL, PHP)</a:t>
            </a:r>
            <a:br>
              <a:rPr lang="de-AT" dirty="0"/>
            </a:br>
            <a:r>
              <a:rPr lang="de-AT" dirty="0"/>
              <a:t>Schnittstellen zu Datenbanken</a:t>
            </a:r>
          </a:p>
          <a:p>
            <a:pPr>
              <a:spcAft>
                <a:spcPts val="3500"/>
              </a:spcAft>
            </a:pPr>
            <a:r>
              <a:rPr lang="de-AT" dirty="0"/>
              <a:t>Windows Server verwalten und konfigurieren (IT-Techniker)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20" y="578161"/>
            <a:ext cx="2771775" cy="16478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02" y="2261530"/>
            <a:ext cx="3171825" cy="14382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32" y="4106871"/>
            <a:ext cx="3453125" cy="16808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48" y="4055744"/>
            <a:ext cx="1760620" cy="17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Vorbereitungsangebote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Vorbereitungstage in Berufsschule </a:t>
            </a:r>
            <a:r>
              <a:rPr lang="de-AT" dirty="0" err="1"/>
              <a:t>Eibiswald</a:t>
            </a:r>
            <a:endParaRPr lang="de-AT" dirty="0"/>
          </a:p>
          <a:p>
            <a:r>
              <a:rPr lang="de-AT" dirty="0"/>
              <a:t>Vorbereitungskurse</a:t>
            </a:r>
          </a:p>
          <a:p>
            <a:r>
              <a:rPr lang="de-AT" dirty="0"/>
              <a:t>Fachgespräche in der Schule mit Prüfer</a:t>
            </a:r>
          </a:p>
        </p:txBody>
      </p:sp>
    </p:spTree>
    <p:extLst>
      <p:ext uri="{BB962C8B-B14F-4D97-AF65-F5344CB8AC3E}">
        <p14:creationId xmlns:p14="http://schemas.microsoft.com/office/powerpoint/2010/main" val="37213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 dirty="0"/>
              <a:t>Voraussetzungen</a:t>
            </a:r>
            <a:endParaRPr lang="en-US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614696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Praxistätigkeit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Anfragen bei diversen Firmen im IT-Bereich oder ähnliche Tätigkeit</a:t>
            </a:r>
          </a:p>
          <a:p>
            <a:r>
              <a:rPr lang="de-AT" dirty="0"/>
              <a:t>Einstellung als Praktikant je nach Kollektivvertrag</a:t>
            </a:r>
          </a:p>
          <a:p>
            <a:r>
              <a:rPr lang="de-AT" dirty="0"/>
              <a:t>12 Monate können aufgeteilt werden:</a:t>
            </a:r>
          </a:p>
          <a:p>
            <a:pPr lvl="1"/>
            <a:r>
              <a:rPr lang="de-AT" dirty="0"/>
              <a:t>In den Sommermonaten</a:t>
            </a:r>
          </a:p>
          <a:p>
            <a:pPr lvl="1"/>
            <a:r>
              <a:rPr lang="de-AT" dirty="0"/>
              <a:t>oder/und nach der 8. Klasse</a:t>
            </a:r>
          </a:p>
          <a:p>
            <a:r>
              <a:rPr lang="de-AT" dirty="0"/>
              <a:t>Praktikumsplätze Datenbank </a:t>
            </a:r>
            <a:r>
              <a:rPr lang="de-AT" dirty="0">
                <a:hlinkClick r:id="rId2"/>
              </a:rPr>
              <a:t>https://lehrbetriebsuebersicht.wko.at/</a:t>
            </a:r>
            <a:endParaRPr lang="de-AT" dirty="0"/>
          </a:p>
          <a:p>
            <a:r>
              <a:rPr lang="de-AT" dirty="0" err="1">
                <a:hlinkClick r:id="rId3"/>
              </a:rPr>
              <a:t>Praktikabörse</a:t>
            </a:r>
            <a:endParaRPr lang="de-AT" dirty="0"/>
          </a:p>
          <a:p>
            <a:r>
              <a:rPr lang="de-AT" dirty="0"/>
              <a:t>Anfrage direkt bei Firmen (z.B. Siemens, Knapp, Maschinenfabrik </a:t>
            </a:r>
            <a:r>
              <a:rPr lang="de-AT" dirty="0" err="1"/>
              <a:t>Andritz</a:t>
            </a:r>
            <a:r>
              <a:rPr lang="de-AT" dirty="0"/>
              <a:t>, Computerhaus </a:t>
            </a:r>
            <a:r>
              <a:rPr lang="de-AT" dirty="0" err="1"/>
              <a:t>Weiz</a:t>
            </a:r>
            <a:r>
              <a:rPr lang="de-AT" dirty="0"/>
              <a:t>)</a:t>
            </a:r>
          </a:p>
          <a:p>
            <a:r>
              <a:rPr lang="de-AT" b="1" dirty="0">
                <a:solidFill>
                  <a:srgbClr val="FFFF00"/>
                </a:solidFill>
              </a:rPr>
              <a:t>Möglichkeiten von Schnupperpraktikum</a:t>
            </a:r>
          </a:p>
        </p:txBody>
      </p:sp>
    </p:spTree>
    <p:extLst>
      <p:ext uri="{BB962C8B-B14F-4D97-AF65-F5344CB8AC3E}">
        <p14:creationId xmlns:p14="http://schemas.microsoft.com/office/powerpoint/2010/main" val="7584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 dirty="0"/>
              <a:t>Prüfung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79989"/>
              </p:ext>
            </p:extLst>
          </p:nvPr>
        </p:nvGraphicFramePr>
        <p:xfrm>
          <a:off x="1629916" y="2204866"/>
          <a:ext cx="8919468" cy="2981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9734">
                  <a:extLst>
                    <a:ext uri="{9D8B030D-6E8A-4147-A177-3AD203B41FA5}">
                      <a16:colId xmlns:a16="http://schemas.microsoft.com/office/drawing/2014/main" val="3630400513"/>
                    </a:ext>
                  </a:extLst>
                </a:gridCol>
                <a:gridCol w="4459734">
                  <a:extLst>
                    <a:ext uri="{9D8B030D-6E8A-4147-A177-3AD203B41FA5}">
                      <a16:colId xmlns:a16="http://schemas.microsoft.com/office/drawing/2014/main" val="3651292523"/>
                    </a:ext>
                  </a:extLst>
                </a:gridCol>
              </a:tblGrid>
              <a:tr h="695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Applikationsentwicklung – </a:t>
                      </a:r>
                      <a:r>
                        <a:rPr kumimoji="0" lang="de-AT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Coding</a:t>
                      </a:r>
                      <a:r>
                        <a:rPr kumimoji="0" lang="de-AT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IT-Technik - Systemtechnik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IT-Technik - Betriebstechnik</a:t>
                      </a:r>
                      <a:endParaRPr lang="de-A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0234"/>
                  </a:ext>
                </a:extLst>
              </a:tr>
              <a:tr h="69507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de-AT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Theoretische Prüfung </a:t>
                      </a:r>
                      <a:r>
                        <a:rPr kumimoji="0" lang="de-AT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(ca. 60min)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97384"/>
                  </a:ext>
                </a:extLst>
              </a:tr>
              <a:tr h="695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Programmieren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(8 Std.)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Netzwerktechnik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(8 Std.)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09286"/>
                  </a:ext>
                </a:extLst>
              </a:tr>
              <a:tr h="695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Fachgespräch (10min.)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Fachgespräch (10min.)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4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€ 35,00 Bearbeitungsgebühr Ausnahmsweise Zulassung</a:t>
            </a:r>
          </a:p>
          <a:p>
            <a:r>
              <a:rPr lang="de-AT" dirty="0"/>
              <a:t>€ 103,00 Prüfungstaxe LAP </a:t>
            </a:r>
          </a:p>
          <a:p>
            <a:r>
              <a:rPr lang="de-AT" dirty="0"/>
              <a:t>€ 37,00 Materialkosten (gilt nur für IT-Technik)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r blauer Tun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6_TF02895261_TF02895261.potx" id="{2AB7ECFD-3DD1-437A-800A-4010CF699F01}" vid="{7CC23B45-6F2F-47A4-B56E-506F3FC28B8A}"/>
    </a:ext>
  </a:extLst>
</a:theme>
</file>

<file path=ppt/theme/theme2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 Businesspräsentation Blauer Tunnel (Breitbild)</Template>
  <TotalTime>0</TotalTime>
  <Words>337</Words>
  <Application>Microsoft Office PowerPoint</Application>
  <PresentationFormat>Benutzerdefiniert</PresentationFormat>
  <Paragraphs>83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Digitaler blauer Tunnel 16 x 9</vt:lpstr>
      <vt:lpstr>LAP Ausbildung am BG/BRG Weiz</vt:lpstr>
      <vt:lpstr>Vorteile</vt:lpstr>
      <vt:lpstr>Übersicht www.it-lehre.wien</vt:lpstr>
      <vt:lpstr>Vorbereitungskurse</vt:lpstr>
      <vt:lpstr>Vorbereitungsangebote</vt:lpstr>
      <vt:lpstr>Voraussetzungen</vt:lpstr>
      <vt:lpstr>Praxistätigkeit</vt:lpstr>
      <vt:lpstr>Prüfung</vt:lpstr>
      <vt:lpstr>Kosten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2019-10-24T20:50:32Z</dcterms:created>
  <dcterms:modified xsi:type="dcterms:W3CDTF">2021-05-29T18:50:16Z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